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58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85" r:id="rId21"/>
    <p:sldId id="288" r:id="rId22"/>
    <p:sldId id="291" r:id="rId23"/>
    <p:sldId id="283" r:id="rId24"/>
    <p:sldId id="275" r:id="rId25"/>
    <p:sldId id="276" r:id="rId26"/>
    <p:sldId id="277" r:id="rId27"/>
    <p:sldId id="278" r:id="rId28"/>
    <p:sldId id="281" r:id="rId29"/>
    <p:sldId id="282" r:id="rId30"/>
    <p:sldId id="279" r:id="rId31"/>
    <p:sldId id="280" r:id="rId32"/>
    <p:sldId id="292" r:id="rId33"/>
    <p:sldId id="293" r:id="rId34"/>
    <p:sldId id="294" r:id="rId35"/>
    <p:sldId id="295" r:id="rId36"/>
    <p:sldId id="296" r:id="rId37"/>
    <p:sldId id="303" r:id="rId38"/>
    <p:sldId id="302" r:id="rId39"/>
    <p:sldId id="297" r:id="rId40"/>
    <p:sldId id="300" r:id="rId41"/>
    <p:sldId id="304" r:id="rId42"/>
    <p:sldId id="305" r:id="rId43"/>
    <p:sldId id="306" r:id="rId44"/>
    <p:sldId id="329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5" r:id="rId58"/>
    <p:sldId id="326" r:id="rId59"/>
    <p:sldId id="327" r:id="rId60"/>
    <p:sldId id="328" r:id="rId61"/>
    <p:sldId id="319" r:id="rId62"/>
    <p:sldId id="320" r:id="rId63"/>
    <p:sldId id="321" r:id="rId64"/>
    <p:sldId id="322" r:id="rId65"/>
    <p:sldId id="323" r:id="rId66"/>
    <p:sldId id="32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2" y="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4B4AA-0160-4D1E-9FA9-A1C07A2DFA40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D1A8-B8AF-49D9-818B-EB3BEB5FB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8DD4E-8171-4524-8B7C-DA578387C99B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3D47EA-BEA3-445A-BD1D-BE6AE0FE9CA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EDAD72-032B-426E-9109-7FAFE3FA475E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F435FE-8292-40D3-BF7D-B72C4BD72CD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3775" y="303213"/>
            <a:ext cx="4870450" cy="36528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03238" y="4314825"/>
            <a:ext cx="58547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17575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63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35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907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79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51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623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06CDC-41DA-40F4-BCF7-293E9FB6308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7D0F2B-DD80-4325-8E2C-A6A9F2BBF26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66C4A-DA1F-4C39-8F9B-A1E0793E1E6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19007-84FB-4B26-A6D9-D986B992FFB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6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B9D9C87-E6C1-41E4-82CB-6F59F80DF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BF8F20D-5A44-470A-B342-EDA4056232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6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8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4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jpeg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9.png"/><Relationship Id="rId4" Type="http://schemas.openxmlformats.org/officeDocument/2006/relationships/image" Target="../media/image27.jpe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w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71.jpeg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70.emf"/><Relationship Id="rId5" Type="http://schemas.openxmlformats.org/officeDocument/2006/relationships/image" Target="../media/image73.jpe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72.jpeg"/><Relationship Id="rId9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6.png"/><Relationship Id="rId5" Type="http://schemas.openxmlformats.org/officeDocument/2006/relationships/hyperlink" Target="http://www.cfar.umd.edu/~fer/website-texture/texture.htm" TargetMode="External"/><Relationship Id="rId4" Type="http://schemas.openxmlformats.org/officeDocument/2006/relationships/image" Target="../media/image10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cs.berkeley.edu/~efros/research/synthes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087112"/>
            <a:ext cx="6172200" cy="85648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slides: courtesy of David Jacobs</a:t>
            </a:r>
          </a:p>
        </p:txBody>
      </p:sp>
    </p:spTree>
    <p:extLst>
      <p:ext uri="{BB962C8B-B14F-4D97-AF65-F5344CB8AC3E}">
        <p14:creationId xmlns:p14="http://schemas.microsoft.com/office/powerpoint/2010/main" val="159119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762000"/>
            <a:ext cx="80712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2133600"/>
            <a:ext cx="78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slant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0" y="213360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tilt</a:t>
            </a:r>
          </a:p>
        </p:txBody>
      </p:sp>
    </p:spTree>
    <p:extLst>
      <p:ext uri="{BB962C8B-B14F-4D97-AF65-F5344CB8AC3E}">
        <p14:creationId xmlns:p14="http://schemas.microsoft.com/office/powerpoint/2010/main" val="351827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description for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main issues</a:t>
            </a:r>
          </a:p>
          <a:p>
            <a:r>
              <a:rPr lang="en-US" b="1" dirty="0"/>
              <a:t>1. Local description: </a:t>
            </a:r>
            <a:r>
              <a:rPr lang="en-US" dirty="0"/>
              <a:t>extracting image structure with filters (blobs, edges, </a:t>
            </a:r>
            <a:r>
              <a:rPr lang="en-US" dirty="0" err="1"/>
              <a:t>Gabors</a:t>
            </a:r>
            <a:r>
              <a:rPr lang="en-US" dirty="0"/>
              <a:t>,  or  </a:t>
            </a:r>
            <a:r>
              <a:rPr lang="en-US" dirty="0" err="1"/>
              <a:t>keypoint</a:t>
            </a:r>
            <a:r>
              <a:rPr lang="en-US" dirty="0"/>
              <a:t> descriptors) ; different scales</a:t>
            </a:r>
          </a:p>
          <a:p>
            <a:r>
              <a:rPr lang="en-US" b="1" dirty="0"/>
              <a:t>2. Global description: </a:t>
            </a:r>
          </a:p>
          <a:p>
            <a:pPr marL="0" indent="0">
              <a:buNone/>
            </a:pPr>
            <a:r>
              <a:rPr lang="en-US" dirty="0"/>
              <a:t>    -  statistical models (histograms or higher     	order   statistics, MRF )</a:t>
            </a:r>
          </a:p>
          <a:p>
            <a:pPr marL="0" indent="0">
              <a:buNone/>
            </a:pPr>
            <a:r>
              <a:rPr lang="en-US" dirty="0"/>
              <a:t>     - Some models (networks,  ant systems, etc.)</a:t>
            </a:r>
          </a:p>
        </p:txBody>
      </p:sp>
    </p:spTree>
    <p:extLst>
      <p:ext uri="{BB962C8B-B14F-4D97-AF65-F5344CB8AC3E}">
        <p14:creationId xmlns:p14="http://schemas.microsoft.com/office/powerpoint/2010/main" val="283756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computing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Indicative of material property -&gt; attribute description of objects</a:t>
            </a:r>
          </a:p>
          <a:p>
            <a:r>
              <a:rPr lang="en-US" dirty="0"/>
              <a:t>Good descriptor for scene elements</a:t>
            </a:r>
          </a:p>
          <a:p>
            <a:r>
              <a:rPr lang="en-US" dirty="0"/>
              <a:t>For boundary classification: need to distinguish between object boundary and texture edges</a:t>
            </a:r>
          </a:p>
        </p:txBody>
      </p:sp>
    </p:spTree>
    <p:extLst>
      <p:ext uri="{BB962C8B-B14F-4D97-AF65-F5344CB8AC3E}">
        <p14:creationId xmlns:p14="http://schemas.microsoft.com/office/powerpoint/2010/main" val="5713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Local: Filter selection and scale selection for local descriptors</a:t>
            </a:r>
          </a:p>
          <a:p>
            <a:r>
              <a:rPr lang="en-US" dirty="0"/>
              <a:t>Global: Statistical description: histogram</a:t>
            </a:r>
          </a:p>
          <a:p>
            <a:r>
              <a:rPr lang="en-US" dirty="0"/>
              <a:t>MFS (</a:t>
            </a:r>
            <a:r>
              <a:rPr lang="en-US" dirty="0" err="1"/>
              <a:t>multifractal</a:t>
            </a:r>
            <a:r>
              <a:rPr lang="en-US" dirty="0"/>
              <a:t> spectrum): invariant to geometric and illumination changes</a:t>
            </a:r>
          </a:p>
          <a:p>
            <a:r>
              <a:rPr lang="en-US" dirty="0"/>
              <a:t>Edge classification using texture and applying it </a:t>
            </a:r>
            <a:r>
              <a:rPr lang="en-US"/>
              <a:t>shadow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9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Local descriptors: motivation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2095" t="24593" r="32455" b="52260"/>
          <a:stretch>
            <a:fillRect/>
          </a:stretch>
        </p:blipFill>
        <p:spPr bwMode="auto">
          <a:xfrm>
            <a:off x="1671823" y="1295400"/>
            <a:ext cx="4511154" cy="195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02895" y="3243333"/>
            <a:ext cx="742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Ideally we think of texture as consisting of texture elements (</a:t>
            </a:r>
            <a:r>
              <a:rPr lang="en-US" sz="2000" b="1" dirty="0" err="1"/>
              <a:t>Textons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5951257"/>
            <a:ext cx="655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in real images there are no canonical elements, we apply filter</a:t>
            </a:r>
          </a:p>
          <a:p>
            <a:r>
              <a:rPr lang="en-US" dirty="0"/>
              <a:t> that pick up “</a:t>
            </a:r>
            <a:r>
              <a:rPr lang="en-US" b="1" dirty="0"/>
              <a:t>blobs</a:t>
            </a:r>
            <a:r>
              <a:rPr lang="en-US" dirty="0"/>
              <a:t>” and “</a:t>
            </a:r>
            <a:r>
              <a:rPr lang="en-US" b="1" dirty="0"/>
              <a:t>bars</a:t>
            </a:r>
            <a:r>
              <a:rPr lang="en-US" dirty="0"/>
              <a:t>”</a:t>
            </a:r>
          </a:p>
        </p:txBody>
      </p:sp>
      <p:pic>
        <p:nvPicPr>
          <p:cNvPr id="1026" name="Picture 2" descr="C:\Data\articles\yong\texture_2010\figures\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2555800" cy="19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6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  <a:r>
              <a:rPr lang="en-US" altLang="en-US" sz="2400"/>
              <a:t>(Forsyth &amp; Ponce)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38300"/>
            <a:ext cx="8178800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890588" y="71770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altLang="en-US" sz="18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1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6100"/>
            <a:ext cx="83058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994525" y="1717675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8098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Multi-scale is good, since we don’t know right scale a priori.</a:t>
            </a:r>
          </a:p>
          <a:p>
            <a:r>
              <a:rPr lang="en-US" altLang="en-US" sz="2800"/>
              <a:t>Easiest to compare with naïve Bayes:</a:t>
            </a:r>
          </a:p>
          <a:p>
            <a:pPr>
              <a:buFontTx/>
              <a:buNone/>
            </a:pPr>
            <a:r>
              <a:rPr lang="en-US" altLang="en-US" sz="2800"/>
              <a:t>Filter image one: </a:t>
            </a:r>
            <a:r>
              <a:rPr lang="en-US" altLang="en-US" sz="2800" i="1"/>
              <a:t>(F1, F2, …)</a:t>
            </a:r>
          </a:p>
          <a:p>
            <a:pPr>
              <a:buFontTx/>
              <a:buNone/>
            </a:pPr>
            <a:r>
              <a:rPr lang="en-US" altLang="en-US" sz="2800"/>
              <a:t>Filter image two: </a:t>
            </a:r>
            <a:r>
              <a:rPr lang="en-US" altLang="en-US" sz="2800" i="1"/>
              <a:t>(G1, G2, …)</a:t>
            </a:r>
          </a:p>
          <a:p>
            <a:pPr>
              <a:buFontTx/>
              <a:buNone/>
            </a:pPr>
            <a:r>
              <a:rPr lang="en-US" altLang="en-US" sz="2800" i="1"/>
              <a:t>S </a:t>
            </a:r>
            <a:r>
              <a:rPr lang="en-US" altLang="en-US" sz="2800"/>
              <a:t>means image one and two have same texture.</a:t>
            </a:r>
          </a:p>
          <a:p>
            <a:pPr>
              <a:buFontTx/>
              <a:buNone/>
            </a:pPr>
            <a:r>
              <a:rPr lang="en-US" altLang="en-US" sz="2800"/>
              <a:t>Approximate: </a:t>
            </a:r>
            <a:r>
              <a:rPr lang="en-US" altLang="en-US" sz="2800" i="1"/>
              <a:t>P(F1,G1,F2,G2, …| S</a:t>
            </a:r>
            <a:r>
              <a:rPr lang="en-US" altLang="en-US" sz="2800"/>
              <a:t>)</a:t>
            </a:r>
          </a:p>
          <a:p>
            <a:pPr>
              <a:buFontTx/>
              <a:buNone/>
            </a:pPr>
            <a:r>
              <a:rPr lang="en-US" altLang="en-US" sz="2800"/>
              <a:t>By P(</a:t>
            </a:r>
            <a:r>
              <a:rPr lang="en-US" altLang="en-US" sz="2800" i="1"/>
              <a:t>F1,G1|S)*</a:t>
            </a:r>
            <a:r>
              <a:rPr lang="en-US" altLang="en-US" sz="2800"/>
              <a:t>P(</a:t>
            </a:r>
            <a:r>
              <a:rPr lang="en-US" altLang="en-US" sz="2800" i="1"/>
              <a:t>F2,G2|S)*…</a:t>
            </a:r>
          </a:p>
        </p:txBody>
      </p:sp>
    </p:spTree>
    <p:extLst>
      <p:ext uri="{BB962C8B-B14F-4D97-AF65-F5344CB8AC3E}">
        <p14:creationId xmlns:p14="http://schemas.microsoft.com/office/powerpoint/2010/main" val="217139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more independent the better.</a:t>
            </a:r>
          </a:p>
          <a:p>
            <a:pPr lvl="1"/>
            <a:r>
              <a:rPr lang="en-US" altLang="en-US"/>
              <a:t>In an image, output of one filter should be independent of others.</a:t>
            </a:r>
          </a:p>
          <a:p>
            <a:pPr lvl="1"/>
            <a:r>
              <a:rPr lang="en-US" altLang="en-US"/>
              <a:t>Because our comparison assumes independence.</a:t>
            </a:r>
          </a:p>
          <a:p>
            <a:pPr lvl="1"/>
            <a:r>
              <a:rPr lang="en-US" altLang="en-US"/>
              <a:t>Wavelets seem to be best.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99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 filter at multiple scales.</a:t>
            </a:r>
          </a:p>
          <a:p>
            <a:pPr marL="0" indent="0">
              <a:buNone/>
            </a:pPr>
            <a:r>
              <a:rPr lang="en-US" dirty="0"/>
              <a:t>• The biggest response should be when </a:t>
            </a:r>
          </a:p>
          <a:p>
            <a:pPr marL="0" indent="0">
              <a:buNone/>
            </a:pPr>
            <a:r>
              <a:rPr lang="en-US" dirty="0"/>
              <a:t>    the filter has the same location and </a:t>
            </a:r>
          </a:p>
          <a:p>
            <a:pPr marL="0" indent="0">
              <a:buNone/>
            </a:pPr>
            <a:r>
              <a:rPr lang="en-US" dirty="0"/>
              <a:t>    scale as the blob.</a:t>
            </a:r>
          </a:p>
        </p:txBody>
      </p:sp>
    </p:spTree>
    <p:extLst>
      <p:ext uri="{BB962C8B-B14F-4D97-AF65-F5344CB8AC3E}">
        <p14:creationId xmlns:p14="http://schemas.microsoft.com/office/powerpoint/2010/main" val="137744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far.umd.edu/~fer/High-resolution-data-base/RT09_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911164"/>
            <a:ext cx="2201914" cy="16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ata\articles\yong\cviu-texture-sift\CVIU-gray\fire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3733801"/>
            <a:ext cx="288174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ina-vision.net/ilib/ims_broadat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607759"/>
            <a:ext cx="2667002" cy="26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65239" y="293240"/>
            <a:ext cx="116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035" y="3364469"/>
            <a:ext cx="54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textures (material classification): </a:t>
            </a:r>
            <a:r>
              <a:rPr lang="en-US" dirty="0" err="1"/>
              <a:t>Brodatz</a:t>
            </a:r>
            <a:r>
              <a:rPr lang="en-US" dirty="0"/>
              <a:t>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697" y="5916954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general textures on unstructured scenes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6044764"/>
            <a:ext cx="181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textures</a:t>
            </a:r>
          </a:p>
        </p:txBody>
      </p:sp>
      <p:pic>
        <p:nvPicPr>
          <p:cNvPr id="2050" name="Picture 2" descr="C:\Data\articles\yong\texture_2010\figures\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9" y="392648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662" y="922895"/>
            <a:ext cx="2110187" cy="20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Data\articles\yong\texture_2010\figures\0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90" y="798260"/>
            <a:ext cx="2898056" cy="217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2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Surround filter 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15765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• When does this have </a:t>
            </a:r>
          </a:p>
          <a:p>
            <a:r>
              <a:rPr lang="en-US" dirty="0"/>
              <a:t>biggest response?</a:t>
            </a:r>
          </a:p>
          <a:p>
            <a:r>
              <a:rPr lang="en-US" dirty="0"/>
              <a:t>• When inside is dark  </a:t>
            </a:r>
          </a:p>
          <a:p>
            <a:r>
              <a:rPr lang="en-US" dirty="0"/>
              <a:t>•And outside is light  </a:t>
            </a:r>
          </a:p>
          <a:p>
            <a:r>
              <a:rPr lang="en-US" dirty="0"/>
              <a:t>• Similar filters are in  humans and animals </a:t>
            </a:r>
          </a:p>
        </p:txBody>
      </p:sp>
      <p:sp>
        <p:nvSpPr>
          <p:cNvPr id="4" name="Oval 3"/>
          <p:cNvSpPr/>
          <p:nvPr/>
        </p:nvSpPr>
        <p:spPr>
          <a:xfrm>
            <a:off x="960120" y="1874520"/>
            <a:ext cx="2194560" cy="2194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63040" y="2377440"/>
            <a:ext cx="1188720" cy="11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8511" y="2418900"/>
            <a:ext cx="559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2995" y="167833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1878511" y="336119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989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273885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4278856"/>
              </p:ext>
            </p:extLst>
          </p:nvPr>
        </p:nvGraphicFramePr>
        <p:xfrm>
          <a:off x="3733800" y="4351338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51338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186288"/>
              </p:ext>
            </p:extLst>
          </p:nvPr>
        </p:nvGraphicFramePr>
        <p:xfrm>
          <a:off x="3340768" y="5782104"/>
          <a:ext cx="3364832" cy="10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8" imgW="1574640" imgH="482400" progId="Equation.3">
                  <p:embed/>
                </p:oleObj>
              </mc:Choice>
              <mc:Fallback>
                <p:oleObj name="Equation" r:id="rId8" imgW="157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768" y="5782104"/>
                        <a:ext cx="3364832" cy="1032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7945" y="6019800"/>
            <a:ext cx="25124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Need to scale-normalize:</a:t>
            </a:r>
          </a:p>
        </p:txBody>
      </p:sp>
    </p:spTree>
    <p:extLst>
      <p:ext uri="{BB962C8B-B14F-4D97-AF65-F5344CB8AC3E}">
        <p14:creationId xmlns:p14="http://schemas.microsoft.com/office/powerpoint/2010/main" val="2399968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Approximating the </a:t>
            </a:r>
            <a:r>
              <a:rPr lang="en-US" dirty="0" err="1"/>
              <a:t>Laplacian</a:t>
            </a:r>
            <a:r>
              <a:rPr lang="en-US" dirty="0"/>
              <a:t> with a difference of Gaussians: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4" imgW="2120760" imgH="279360" progId="">
                  <p:embed/>
                </p:oleObj>
              </mc:Choice>
              <mc:Fallback>
                <p:oleObj name="Equation" r:id="rId4" imgW="2120760" imgH="27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6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6" imgW="1917360" imgH="203040" progId="">
                  <p:embed/>
                </p:oleObj>
              </mc:Choice>
              <mc:Fallback>
                <p:oleObj name="Equation" r:id="rId6" imgW="191736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2328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dirty="0"/>
              <a:t>Multivariate Gaussian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65151" y="2625714"/>
            <a:ext cx="3320302" cy="3669557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4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9" name="Equation" r:id="rId5" imgW="711000" imgH="457200" progId="Equation.3">
                    <p:embed/>
                  </p:oleObj>
                </mc:Choice>
                <mc:Fallback>
                  <p:oleObj name="Equation" r:id="rId5" imgW="711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35" y="5546754"/>
                          <a:ext cx="1789137" cy="1150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3147993" y="2771766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7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0" name="Equation" r:id="rId8" imgW="774360" imgH="457200" progId="Equation.3">
                    <p:embed/>
                  </p:oleObj>
                </mc:Choice>
                <mc:Fallback>
                  <p:oleObj name="Equation" r:id="rId8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175" y="5564233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6434163" y="2771766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1" name="Equation" r:id="rId11" imgW="774360" imgH="457200" progId="Equation.3">
                    <p:embed/>
                  </p:oleObj>
                </mc:Choice>
                <mc:Fallback>
                  <p:oleObj name="Equation" r:id="rId11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80" y="5510241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3" cstate="print"/>
          <a:srcRect l="9195" t="40701" r="3125" b="43284"/>
          <a:stretch>
            <a:fillRect/>
          </a:stretch>
        </p:blipFill>
        <p:spPr bwMode="auto">
          <a:xfrm>
            <a:off x="336492" y="1165194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73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/>
              <a:t>Difference of Gaussian Filters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768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862513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9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Spots and Oriented Bars</a:t>
            </a:r>
            <a:br>
              <a:rPr lang="en-US" altLang="en-US" sz="4000"/>
            </a:br>
            <a:r>
              <a:rPr lang="en-US" altLang="en-US" sz="4000"/>
              <a:t>(Malik and Perona)</a:t>
            </a: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590800"/>
            <a:ext cx="7391400" cy="3695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77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3048000"/>
            <a:ext cx="76215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2571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43400" y="304800"/>
            <a:ext cx="479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these eight filters to the butterfly image</a:t>
            </a:r>
          </a:p>
        </p:txBody>
      </p:sp>
    </p:spTree>
    <p:extLst>
      <p:ext uri="{BB962C8B-B14F-4D97-AF65-F5344CB8AC3E}">
        <p14:creationId xmlns:p14="http://schemas.microsoft.com/office/powerpoint/2010/main" val="216109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15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12120" y="1154668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fine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0" y="4724400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coarser scale</a:t>
            </a:r>
          </a:p>
        </p:txBody>
      </p:sp>
    </p:spTree>
    <p:extLst>
      <p:ext uri="{BB962C8B-B14F-4D97-AF65-F5344CB8AC3E}">
        <p14:creationId xmlns:p14="http://schemas.microsoft.com/office/powerpoint/2010/main" val="110464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1143000"/>
          </a:xfrm>
        </p:spPr>
        <p:txBody>
          <a:bodyPr/>
          <a:lstStyle/>
          <a:p>
            <a:r>
              <a:rPr lang="en-US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We apply a collection of multiple filters: a </a:t>
            </a:r>
            <a:r>
              <a:rPr lang="en-US" sz="2800" b="1" dirty="0"/>
              <a:t>filter bank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The responses to the filters are collected  in </a:t>
            </a:r>
            <a:r>
              <a:rPr lang="en-US" sz="2800" b="1" dirty="0"/>
              <a:t>feature vectors, </a:t>
            </a:r>
            <a:r>
              <a:rPr lang="en-US" sz="2800" dirty="0"/>
              <a:t>which are multi-dimensional.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We can think of nearness, farness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2299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/>
              <a:t>Filter banks</a:t>
            </a:r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48008" y="4648200"/>
            <a:ext cx="7590750" cy="115212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filters to put in the bank?</a:t>
            </a:r>
          </a:p>
          <a:p>
            <a:pPr lvl="1"/>
            <a:r>
              <a:rPr lang="en-US" sz="2400" dirty="0"/>
              <a:t>Typically we want a combination of scales and orientations, different types of patterns.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697681" y="6093296"/>
            <a:ext cx="7654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4950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“Edges”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9494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“Bars”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“Spots”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875" y="3853934"/>
            <a:ext cx="759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Leung Malik </a:t>
            </a:r>
            <a:r>
              <a:rPr lang="en-US" dirty="0" err="1"/>
              <a:t>filterbank</a:t>
            </a:r>
            <a:r>
              <a:rPr lang="en-US" dirty="0"/>
              <a:t>: 48 filters: </a:t>
            </a:r>
            <a:r>
              <a:rPr lang="en-US" b="1" dirty="0"/>
              <a:t>2 Gaussian derivative filters at 6 orientations</a:t>
            </a:r>
          </a:p>
          <a:p>
            <a:r>
              <a:rPr lang="en-US" b="1" dirty="0"/>
              <a:t> and 3 scales, 8 </a:t>
            </a:r>
            <a:r>
              <a:rPr lang="en-US" b="1" dirty="0" err="1"/>
              <a:t>Laplacian</a:t>
            </a:r>
            <a:r>
              <a:rPr lang="en-US" b="1" dirty="0"/>
              <a:t> of Gaussian filters and 4 Gaussian filters.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2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en-US" sz="2400" dirty="0"/>
              <a:t>(Objects and Scene, Material)</a:t>
            </a:r>
          </a:p>
          <a:p>
            <a:r>
              <a:rPr lang="en-US" dirty="0"/>
              <a:t>Segmentation: </a:t>
            </a:r>
            <a:r>
              <a:rPr lang="en-US" sz="2400" dirty="0"/>
              <a:t>group regions with same texture</a:t>
            </a:r>
          </a:p>
          <a:p>
            <a:r>
              <a:rPr lang="en-US" dirty="0"/>
              <a:t>Shape from texture: </a:t>
            </a:r>
            <a:r>
              <a:rPr lang="en-US" sz="2400" dirty="0"/>
              <a:t>estimate surface orientation or shape from texture </a:t>
            </a:r>
          </a:p>
          <a:p>
            <a:r>
              <a:rPr lang="en-US" dirty="0"/>
              <a:t>Synthesis ( Graphics) : </a:t>
            </a:r>
            <a:r>
              <a:rPr lang="en-US" sz="2400" dirty="0"/>
              <a:t>generate new texture patch given some examples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419600" y="4648200"/>
          <a:ext cx="429577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3" imgW="2831760" imgH="965160" progId="Equation.3">
                  <p:embed/>
                </p:oleObj>
              </mc:Choice>
              <mc:Fallback>
                <p:oleObj name="Equation" r:id="rId3" imgW="28317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648200"/>
                        <a:ext cx="4295775" cy="1463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Gabor Filters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4876800" y="2184400"/>
            <a:ext cx="3973513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</a:rPr>
              <a:t>Gabor filters at different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scales and spatial frequencies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r>
              <a:rPr lang="en-US" altLang="en-US">
                <a:latin typeface="Times" pitchFamily="18" charset="0"/>
              </a:rPr>
              <a:t>top row shows anti-symmetric 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(or odd) filters, bottom row the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symmetric (or even) filters.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30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Gabor filters are examples of Wavelets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know two bases for images:</a:t>
            </a:r>
          </a:p>
          <a:p>
            <a:pPr lvl="1"/>
            <a:r>
              <a:rPr lang="en-US" altLang="en-US"/>
              <a:t>Pixels are localized in space.</a:t>
            </a:r>
          </a:p>
          <a:p>
            <a:pPr lvl="1"/>
            <a:r>
              <a:rPr lang="en-US" altLang="en-US"/>
              <a:t>Fourier are localized in frequency.</a:t>
            </a:r>
          </a:p>
          <a:p>
            <a:r>
              <a:rPr lang="en-US" altLang="en-US"/>
              <a:t>Wavelets are a little of both.</a:t>
            </a:r>
          </a:p>
          <a:p>
            <a:r>
              <a:rPr lang="en-US" altLang="en-US"/>
              <a:t>Good for measuring frequency locally.</a:t>
            </a:r>
          </a:p>
        </p:txBody>
      </p:sp>
    </p:spTree>
    <p:extLst>
      <p:ext uri="{BB962C8B-B14F-4D97-AF65-F5344CB8AC3E}">
        <p14:creationId xmlns:p14="http://schemas.microsoft.com/office/powerpoint/2010/main" val="354552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Global: descriptions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histograms</a:t>
            </a:r>
          </a:p>
        </p:txBody>
      </p:sp>
    </p:spTree>
    <p:extLst>
      <p:ext uri="{BB962C8B-B14F-4D97-AF65-F5344CB8AC3E}">
        <p14:creationId xmlns:p14="http://schemas.microsoft.com/office/powerpoint/2010/main" val="34130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Global description: Simplest Texture Discrimination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Compare histograms.</a:t>
            </a:r>
          </a:p>
          <a:p>
            <a:pPr lvl="1"/>
            <a:r>
              <a:rPr lang="en-US" altLang="en-US"/>
              <a:t>Divide intensities into discrete ranges.</a:t>
            </a:r>
          </a:p>
          <a:p>
            <a:pPr lvl="1"/>
            <a:r>
              <a:rPr lang="en-US" altLang="en-US"/>
              <a:t>Count how many pixels in each range.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914400" y="4267200"/>
            <a:ext cx="457200" cy="2057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5181600"/>
            <a:ext cx="457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2895600" y="4038600"/>
            <a:ext cx="5334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114800" y="4800600"/>
            <a:ext cx="5334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7239000" y="5105400"/>
            <a:ext cx="5334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762000" y="6477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0-25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764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26-50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6781800" y="6477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225-250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5029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4864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9436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7432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51-75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3810000" y="64770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76-100</a:t>
            </a:r>
          </a:p>
        </p:txBody>
      </p:sp>
    </p:spTree>
    <p:extLst>
      <p:ext uri="{BB962C8B-B14F-4D97-AF65-F5344CB8AC3E}">
        <p14:creationId xmlns:p14="http://schemas.microsoft.com/office/powerpoint/2010/main" val="100649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High-dimensional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a texture dictionary is learned first by clustering the  feature vectors using K-mean clustering.</a:t>
            </a:r>
          </a:p>
          <a:p>
            <a:r>
              <a:rPr lang="en-US" dirty="0"/>
              <a:t>Histogram, where each cluster is represented by cluster center, called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/>
              <a:t>Each pixel is assigned to closest </a:t>
            </a:r>
            <a:r>
              <a:rPr lang="en-US" dirty="0" err="1"/>
              <a:t>texton</a:t>
            </a:r>
            <a:endParaRPr lang="en-US" dirty="0"/>
          </a:p>
          <a:p>
            <a:r>
              <a:rPr lang="en-US" dirty="0"/>
              <a:t>Histograms are compared (often with Chi-square distance)</a:t>
            </a:r>
          </a:p>
        </p:txBody>
      </p:sp>
    </p:spTree>
    <p:extLst>
      <p:ext uri="{BB962C8B-B14F-4D97-AF65-F5344CB8AC3E}">
        <p14:creationId xmlns:p14="http://schemas.microsoft.com/office/powerpoint/2010/main" val="87389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46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7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6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46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7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46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8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46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4600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>
              <a:gd name="T0" fmla="*/ 2147483647 w 504"/>
              <a:gd name="T1" fmla="*/ 0 h 816"/>
              <a:gd name="T2" fmla="*/ 2147483647 w 504"/>
              <a:gd name="T3" fmla="*/ 2147483647 h 816"/>
              <a:gd name="T4" fmla="*/ 2147483647 w 504"/>
              <a:gd name="T5" fmla="*/ 2147483647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>
              <a:gd name="T0" fmla="*/ 2147483647 w 832"/>
              <a:gd name="T1" fmla="*/ 0 h 1888"/>
              <a:gd name="T2" fmla="*/ 2147483647 w 832"/>
              <a:gd name="T3" fmla="*/ 2147483647 h 1888"/>
              <a:gd name="T4" fmla="*/ 2147483647 w 832"/>
              <a:gd name="T5" fmla="*/ 2147483647 h 1888"/>
              <a:gd name="T6" fmla="*/ 0 w 832"/>
              <a:gd name="T7" fmla="*/ 2147483647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>
              <a:gd name="T0" fmla="*/ 0 w 624"/>
              <a:gd name="T1" fmla="*/ 0 h 1968"/>
              <a:gd name="T2" fmla="*/ 2147483647 w 624"/>
              <a:gd name="T3" fmla="*/ 2147483647 h 1968"/>
              <a:gd name="T4" fmla="*/ 2147483647 w 624"/>
              <a:gd name="T5" fmla="*/ 2147483647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604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4605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4621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22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3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4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5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6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6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4615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6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7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8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9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0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7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4609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1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2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3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4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608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344179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5687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8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9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0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1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3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0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5681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2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3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4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5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6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1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5675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7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8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9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0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2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5669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1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2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3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4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Clustering</a:t>
            </a:r>
          </a:p>
        </p:txBody>
      </p:sp>
      <p:grpSp>
        <p:nvGrpSpPr>
          <p:cNvPr id="25644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564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5663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4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5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6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7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8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565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5651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2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3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4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5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6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565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5645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6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266956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texton</a:t>
            </a:r>
            <a:r>
              <a:rPr lang="en-US" dirty="0"/>
              <a:t> dictionary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" y="2209800"/>
            <a:ext cx="8763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248400"/>
            <a:ext cx="555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Martin, Fowlkes, Malik, 2004: Berkeley (</a:t>
            </a:r>
            <a:r>
              <a:rPr lang="en-US" dirty="0" err="1"/>
              <a:t>Pb</a:t>
            </a:r>
            <a:r>
              <a:rPr lang="en-US" dirty="0"/>
              <a:t>) edge detector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67036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Filterbank</a:t>
            </a:r>
            <a:r>
              <a:rPr lang="en-US" dirty="0"/>
              <a:t> (13 filters)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5890917"/>
            <a:ext cx="22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</a:t>
            </a:r>
            <a:r>
              <a:rPr lang="en-US" dirty="0" err="1"/>
              <a:t>textons</a:t>
            </a:r>
            <a:r>
              <a:rPr lang="en-US" dirty="0"/>
              <a:t> (64)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5902949"/>
            <a:ext cx="81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9931" y="5902949"/>
            <a:ext cx="25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Texton</a:t>
            </a:r>
            <a:r>
              <a:rPr lang="en-US" dirty="0"/>
              <a:t> map (color-coded)</a:t>
            </a:r>
          </a:p>
        </p:txBody>
      </p:sp>
    </p:spTree>
    <p:extLst>
      <p:ext uri="{BB962C8B-B14F-4D97-AF65-F5344CB8AC3E}">
        <p14:creationId xmlns:p14="http://schemas.microsoft.com/office/powerpoint/2010/main" val="3590503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Texture recognition</a:t>
            </a:r>
          </a:p>
        </p:txBody>
      </p:sp>
      <p:pic>
        <p:nvPicPr>
          <p:cNvPr id="9219" name="Picture 3" descr="hexho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0668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0" name="Picture 4" descr="D001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8194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1" name="Picture 5" descr="D022_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460375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2" name="Picture 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22098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3" name="Picture 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22113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4" name="Picture 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22098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5" name="Picture 9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6" name="Picture 10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7" name="Picture 11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8" name="Picture 12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9" name="Picture 13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8006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029200" y="1066800"/>
            <a:ext cx="152400" cy="10668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52578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486400" y="3111500"/>
            <a:ext cx="152400" cy="6985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7150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5943600" y="3076575"/>
            <a:ext cx="152400" cy="73342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1722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400800" y="2832100"/>
            <a:ext cx="152400" cy="977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3679825" y="1524000"/>
            <a:ext cx="484188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>
            <a:off x="3706813" y="327660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711700" y="2376488"/>
            <a:ext cx="286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Universal texton dictionary</a:t>
            </a:r>
          </a:p>
        </p:txBody>
      </p:sp>
      <p:pic>
        <p:nvPicPr>
          <p:cNvPr id="9241" name="Picture 2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2" name="Picture 2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3" name="Picture 2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4" name="Picture 2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629400" y="4756150"/>
            <a:ext cx="152400" cy="920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8580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086600" y="4708525"/>
            <a:ext cx="152400" cy="96837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152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9" name="AutoShape 33"/>
          <p:cNvSpPr>
            <a:spLocks noChangeArrowheads="1"/>
          </p:cNvSpPr>
          <p:nvPr/>
        </p:nvSpPr>
        <p:spPr bwMode="auto">
          <a:xfrm>
            <a:off x="3706813" y="513715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50" name="Picture 34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1" name="Picture 35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2" name="Picture 36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3" name="Picture 37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4" name="Picture 38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5" name="Picture 39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6" name="Picture 40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7" name="Picture 41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8" name="Picture 42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486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5715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59436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1722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400800" y="190500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629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6858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0866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73152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68" name="Picture 52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8862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69" name="Picture 53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8877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0" name="Picture 54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38862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1" name="Picture 5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2" name="Picture 5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3" name="Picture 5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4" name="Picture 5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66294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6" name="Rectangle 60"/>
          <p:cNvSpPr>
            <a:spLocks noChangeArrowheads="1"/>
          </p:cNvSpPr>
          <p:nvPr/>
        </p:nvSpPr>
        <p:spPr bwMode="auto">
          <a:xfrm>
            <a:off x="6858000" y="365760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7" name="Rectangle 61"/>
          <p:cNvSpPr>
            <a:spLocks noChangeArrowheads="1"/>
          </p:cNvSpPr>
          <p:nvPr/>
        </p:nvSpPr>
        <p:spPr bwMode="auto">
          <a:xfrm>
            <a:off x="70866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8" name="Rectangle 62"/>
          <p:cNvSpPr>
            <a:spLocks noChangeArrowheads="1"/>
          </p:cNvSpPr>
          <p:nvPr/>
        </p:nvSpPr>
        <p:spPr bwMode="auto">
          <a:xfrm>
            <a:off x="73152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48006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0" name="Rectangle 64"/>
          <p:cNvSpPr>
            <a:spLocks noChangeArrowheads="1"/>
          </p:cNvSpPr>
          <p:nvPr/>
        </p:nvSpPr>
        <p:spPr bwMode="auto">
          <a:xfrm>
            <a:off x="50292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5257800" y="36576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2" name="Picture 6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574675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3" name="Picture 6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574833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4" name="Picture 6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574675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48006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5029200" y="544195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7" name="Rectangle 71"/>
          <p:cNvSpPr>
            <a:spLocks noChangeArrowheads="1"/>
          </p:cNvSpPr>
          <p:nvPr/>
        </p:nvSpPr>
        <p:spPr bwMode="auto">
          <a:xfrm>
            <a:off x="52578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8" name="Picture 72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9" name="Picture 73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0" name="Picture 74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1" name="Picture 75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2" name="Picture 76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54864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4" name="Rectangle 78"/>
          <p:cNvSpPr>
            <a:spLocks noChangeArrowheads="1"/>
          </p:cNvSpPr>
          <p:nvPr/>
        </p:nvSpPr>
        <p:spPr bwMode="auto">
          <a:xfrm>
            <a:off x="57150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5" name="Rectangle 79"/>
          <p:cNvSpPr>
            <a:spLocks noChangeArrowheads="1"/>
          </p:cNvSpPr>
          <p:nvPr/>
        </p:nvSpPr>
        <p:spPr bwMode="auto">
          <a:xfrm>
            <a:off x="59436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6" name="Rectangle 80"/>
          <p:cNvSpPr>
            <a:spLocks noChangeArrowheads="1"/>
          </p:cNvSpPr>
          <p:nvPr/>
        </p:nvSpPr>
        <p:spPr bwMode="auto">
          <a:xfrm>
            <a:off x="61722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6400800" y="5441950"/>
            <a:ext cx="152400" cy="2349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8" name="Text Box 82"/>
          <p:cNvSpPr txBox="1">
            <a:spLocks noChangeArrowheads="1"/>
          </p:cNvSpPr>
          <p:nvPr/>
        </p:nvSpPr>
        <p:spPr bwMode="auto">
          <a:xfrm>
            <a:off x="5534025" y="1374775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histogram</a:t>
            </a:r>
          </a:p>
        </p:txBody>
      </p:sp>
      <p:sp>
        <p:nvSpPr>
          <p:cNvPr id="954452" name="Rectangle 84"/>
          <p:cNvSpPr>
            <a:spLocks noChangeArrowheads="1"/>
          </p:cNvSpPr>
          <p:nvPr/>
        </p:nvSpPr>
        <p:spPr bwMode="auto">
          <a:xfrm>
            <a:off x="152400" y="6140450"/>
            <a:ext cx="891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Julesz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/>
              <a:t>1981; </a:t>
            </a:r>
            <a:r>
              <a:rPr lang="en-US" sz="1800" dirty="0" err="1"/>
              <a:t>Cula</a:t>
            </a:r>
            <a:r>
              <a:rPr lang="en-US" sz="1800" dirty="0"/>
              <a:t> &amp; Dana, 2001; Leung &amp; Malik 2001; Mori, </a:t>
            </a:r>
            <a:r>
              <a:rPr lang="en-US" sz="1800" dirty="0" err="1"/>
              <a:t>Belongie</a:t>
            </a:r>
            <a:r>
              <a:rPr lang="en-US" sz="1800" dirty="0"/>
              <a:t> &amp; Malik, 2001; </a:t>
            </a:r>
            <a:r>
              <a:rPr lang="en-US" sz="1800" dirty="0" err="1"/>
              <a:t>Schmid</a:t>
            </a:r>
            <a:r>
              <a:rPr lang="en-US" sz="1800" dirty="0"/>
              <a:t> 2001; Varma &amp; </a:t>
            </a:r>
            <a:r>
              <a:rPr lang="en-US" sz="1800" dirty="0" err="1"/>
              <a:t>Zisserman</a:t>
            </a:r>
            <a:r>
              <a:rPr lang="en-US" sz="1800" dirty="0"/>
              <a:t>, 2002, 2003; </a:t>
            </a:r>
            <a:r>
              <a:rPr lang="en-US" sz="1800" dirty="0" err="1"/>
              <a:t>Lazebnik</a:t>
            </a:r>
            <a:r>
              <a:rPr lang="en-US" sz="1800" dirty="0"/>
              <a:t>, </a:t>
            </a:r>
            <a:r>
              <a:rPr lang="en-US" sz="1800" dirty="0" err="1"/>
              <a:t>Schmid</a:t>
            </a:r>
            <a:r>
              <a:rPr lang="en-US" sz="1800" dirty="0"/>
              <a:t> &amp; Ponce, 2003</a:t>
            </a:r>
          </a:p>
        </p:txBody>
      </p:sp>
    </p:spTree>
    <p:extLst>
      <p:ext uri="{BB962C8B-B14F-4D97-AF65-F5344CB8AC3E}">
        <p14:creationId xmlns:p14="http://schemas.microsoft.com/office/powerpoint/2010/main" val="17084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4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:\iccv99\rocks_lab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8974" r="10471" b="8481"/>
          <a:stretch>
            <a:fillRect/>
          </a:stretch>
        </p:blipFill>
        <p:spPr bwMode="auto">
          <a:xfrm>
            <a:off x="914400" y="4495800"/>
            <a:ext cx="2233613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S:\iccv99\rocks_hist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4909" r="7632" b="8180"/>
          <a:stretch>
            <a:fillRect/>
          </a:stretch>
        </p:blipFill>
        <p:spPr bwMode="auto">
          <a:xfrm>
            <a:off x="3810000" y="2362200"/>
            <a:ext cx="3962400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:\iccv99\rocks_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8862" r="10948" b="8580"/>
          <a:stretch>
            <a:fillRect/>
          </a:stretch>
        </p:blipFill>
        <p:spPr bwMode="auto">
          <a:xfrm>
            <a:off x="914400" y="2347913"/>
            <a:ext cx="2224088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389188" y="2586038"/>
            <a:ext cx="446087" cy="44608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2165350" y="3144838"/>
            <a:ext cx="446088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493838" y="3703638"/>
            <a:ext cx="447675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2843213" y="2743200"/>
            <a:ext cx="966787" cy="84138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2628900" y="3375025"/>
            <a:ext cx="1181100" cy="28257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1943100" y="3932238"/>
            <a:ext cx="1866900" cy="639762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498725" y="257175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i</a:t>
            </a:r>
            <a:endParaRPr lang="en-US" altLang="en-US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293938" y="310197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j</a:t>
            </a:r>
            <a:endParaRPr lang="en-US" altLang="en-US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1577975" y="369570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k</a:t>
            </a:r>
            <a:endParaRPr lang="en-US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990600" y="1524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Chi-square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8085138" y="301783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62913" y="39465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0.8</a:t>
            </a: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7543800" y="28956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956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/>
          <p:cNvGraphicFramePr>
            <a:graphicFrameLocks noChangeAspect="1"/>
          </p:cNvGraphicFramePr>
          <p:nvPr/>
        </p:nvGraphicFramePr>
        <p:xfrm>
          <a:off x="7543800" y="38100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0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8100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3429000" y="5105400"/>
          <a:ext cx="51816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10" imgW="2082600" imgH="482400" progId="Equation.3">
                  <p:embed/>
                </p:oleObj>
              </mc:Choice>
              <mc:Fallback>
                <p:oleObj name="Equation" r:id="rId10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105400"/>
                        <a:ext cx="5181600" cy="11969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914400" y="304800"/>
            <a:ext cx="7620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Chi square distance between </a:t>
            </a:r>
            <a:r>
              <a:rPr lang="en-US" altLang="en-US" sz="3600" dirty="0" err="1">
                <a:solidFill>
                  <a:schemeClr val="tx2"/>
                </a:solidFill>
                <a:latin typeface="Arial" charset="0"/>
              </a:rPr>
              <a:t>texton</a:t>
            </a:r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 histograms </a:t>
            </a:r>
          </a:p>
          <a:p>
            <a:pPr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(Malik)</a:t>
            </a:r>
          </a:p>
        </p:txBody>
      </p:sp>
    </p:spTree>
    <p:extLst>
      <p:ext uri="{BB962C8B-B14F-4D97-AF65-F5344CB8AC3E}">
        <p14:creationId xmlns:p14="http://schemas.microsoft.com/office/powerpoint/2010/main" val="24620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Issues: 1) Discrimination/Analysis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52600"/>
            <a:ext cx="7620000" cy="4591050"/>
          </a:xfrm>
          <a:noFill/>
          <a:ln/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200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(Freeman)</a:t>
            </a:r>
          </a:p>
        </p:txBody>
      </p:sp>
    </p:spTree>
    <p:extLst>
      <p:ext uri="{BB962C8B-B14F-4D97-AF65-F5344CB8AC3E}">
        <p14:creationId xmlns:p14="http://schemas.microsoft.com/office/powerpoint/2010/main" val="238504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</a:t>
            </a:r>
            <a:r>
              <a:rPr lang="en-US" dirty="0" err="1"/>
              <a:t>texton</a:t>
            </a:r>
            <a:r>
              <a:rPr lang="en-US" dirty="0"/>
              <a:t> dictionaries vs</a:t>
            </a:r>
          </a:p>
          <a:p>
            <a:pPr marL="0" indent="0">
              <a:buNone/>
            </a:pPr>
            <a:r>
              <a:rPr lang="en-US" dirty="0"/>
              <a:t>     Different dictionaries for each texture class</a:t>
            </a:r>
          </a:p>
          <a:p>
            <a:r>
              <a:rPr lang="en-US" dirty="0"/>
              <a:t>Sparse features vs. dense features </a:t>
            </a:r>
          </a:p>
          <a:p>
            <a:r>
              <a:rPr lang="en-US" dirty="0"/>
              <a:t>Different histogram comparisons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e.g</a:t>
            </a:r>
            <a:r>
              <a:rPr lang="en-US" dirty="0"/>
              <a:t>  L1 distance </a:t>
            </a:r>
          </a:p>
          <a:p>
            <a:pPr marL="0" indent="0">
              <a:buNone/>
            </a:pPr>
            <a:r>
              <a:rPr lang="en-US" dirty="0"/>
              <a:t>           or EMD (earth mover’s distance)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5581520"/>
              </p:ext>
            </p:extLst>
          </p:nvPr>
        </p:nvGraphicFramePr>
        <p:xfrm>
          <a:off x="3429000" y="3810000"/>
          <a:ext cx="3505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3" imgW="1688367" imgH="431613" progId="Equation.3">
                  <p:embed/>
                </p:oleObj>
              </mc:Choice>
              <mc:Fallback>
                <p:oleObj name="Equation" r:id="rId3" imgW="1688367" imgH="431613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10000"/>
                        <a:ext cx="35052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8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Viewpoint invariant texture description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4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Multi-fractal spectrum (MFS) texture signature</a:t>
            </a:r>
            <a:endParaRPr lang="en-US" altLang="en-US" sz="28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    A framework to combine local and global description based on multi-fractal-spectrum theory</a:t>
            </a:r>
          </a:p>
          <a:p>
            <a:pPr eaLnBrk="1" hangingPunct="1"/>
            <a:r>
              <a:rPr lang="en-US" altLang="en-US" sz="2400">
                <a:solidFill>
                  <a:schemeClr val="accent2"/>
                </a:solidFill>
              </a:rPr>
              <a:t>Invariant to surface and  view-point changes</a:t>
            </a:r>
          </a:p>
          <a:p>
            <a:pPr eaLnBrk="1" hangingPunct="1"/>
            <a:r>
              <a:rPr lang="en-US" altLang="en-US" sz="2400">
                <a:solidFill>
                  <a:schemeClr val="accent2"/>
                </a:solidFill>
              </a:rPr>
              <a:t>Robust to Illumination changes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Compact vector size (~70 vs~1000)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Computational efficient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Simplicity in the implementation</a:t>
            </a:r>
          </a:p>
          <a:p>
            <a:pPr lvl="1" eaLnBrk="1" hangingPunct="1"/>
            <a:endParaRPr lang="en-US" altLang="en-US">
              <a:solidFill>
                <a:schemeClr val="accent2"/>
              </a:solidFill>
            </a:endParaRPr>
          </a:p>
          <a:p>
            <a:pPr eaLnBrk="1" hangingPunct="1"/>
            <a:endParaRPr lang="en-US" altLang="en-US" sz="2400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0" y="5486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28600" y="55626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/>
              <a:t>Y. Xu, H. </a:t>
            </a:r>
            <a:r>
              <a:rPr lang="en-US" altLang="en-US" sz="1800" dirty="0" err="1"/>
              <a:t>Ji</a:t>
            </a:r>
            <a:r>
              <a:rPr lang="en-US" altLang="en-US" sz="1800" dirty="0"/>
              <a:t> and C. </a:t>
            </a:r>
            <a:r>
              <a:rPr lang="en-US" altLang="en-US" sz="1800" dirty="0" err="1"/>
              <a:t>Fermüller</a:t>
            </a:r>
            <a:r>
              <a:rPr lang="en-US" altLang="en-US" sz="1800" dirty="0"/>
              <a:t>, </a:t>
            </a:r>
            <a:r>
              <a:rPr lang="en-US" sz="1800" dirty="0"/>
              <a:t>Viewpoint invariant texture description using fractal</a:t>
            </a:r>
          </a:p>
          <a:p>
            <a:r>
              <a:rPr lang="en-US" sz="1800" dirty="0"/>
              <a:t>Analysis, International Journal of Computer Vision, 2009</a:t>
            </a:r>
          </a:p>
          <a:p>
            <a:r>
              <a:rPr lang="en-US" sz="1800" dirty="0"/>
              <a:t>Y. </a:t>
            </a:r>
            <a:r>
              <a:rPr lang="en-US" sz="1800" dirty="0" err="1"/>
              <a:t>Xu,et</a:t>
            </a:r>
            <a:r>
              <a:rPr lang="en-US" sz="1800" dirty="0"/>
              <a:t> al , " Scale-space texture description on SIFT-like </a:t>
            </a:r>
            <a:r>
              <a:rPr lang="en-US" sz="1800" dirty="0" err="1"/>
              <a:t>textons</a:t>
            </a:r>
            <a:r>
              <a:rPr lang="en-US" sz="1800" dirty="0"/>
              <a:t>," </a:t>
            </a:r>
            <a:r>
              <a:rPr lang="en-US" sz="1800" i="1" dirty="0"/>
              <a:t>Computer Vision and Image </a:t>
            </a:r>
            <a:r>
              <a:rPr lang="en-US" sz="1800" i="1" dirty="0" err="1"/>
              <a:t>Understanging</a:t>
            </a:r>
            <a:r>
              <a:rPr lang="en-US" sz="1800" i="1" dirty="0"/>
              <a:t>, 2012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4117057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Fractal dimension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Measurement at scale </a:t>
            </a:r>
            <a:r>
              <a:rPr lang="el-GR" altLang="en-US" sz="2400" b="1" dirty="0"/>
              <a:t>δ</a:t>
            </a:r>
            <a:r>
              <a:rPr lang="en-US" altLang="en-US" sz="2400" dirty="0"/>
              <a:t>. For each </a:t>
            </a:r>
            <a:r>
              <a:rPr lang="el-GR" altLang="en-US" sz="2400" dirty="0"/>
              <a:t>δ</a:t>
            </a:r>
            <a:r>
              <a:rPr lang="en-US" altLang="en-US" sz="2400" dirty="0"/>
              <a:t> we measure an object in a way that ignores regularity of size less than </a:t>
            </a:r>
            <a:r>
              <a:rPr lang="el-GR" altLang="en-US" sz="2400" dirty="0"/>
              <a:t>δ</a:t>
            </a:r>
            <a:r>
              <a:rPr lang="en-US" altLang="en-US" sz="2400" dirty="0"/>
              <a:t>, and we see how these measurement behaves as </a:t>
            </a:r>
            <a:r>
              <a:rPr lang="el-GR" altLang="en-US" sz="2400" dirty="0"/>
              <a:t>δ</a:t>
            </a:r>
            <a:r>
              <a:rPr lang="en-US" altLang="en-US" sz="2400" dirty="0"/>
              <a:t> goes to 0.</a:t>
            </a:r>
          </a:p>
          <a:p>
            <a:pPr eaLnBrk="1" hangingPunct="1"/>
            <a:r>
              <a:rPr lang="en-US" altLang="en-US" sz="2400" dirty="0"/>
              <a:t>Most natural phenomena satisfy the power law: 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      an estimated quantity is proportional to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      with D a constant </a:t>
            </a:r>
          </a:p>
          <a:p>
            <a:pPr eaLnBrk="1" hangingPunct="1">
              <a:buFontTx/>
              <a:buNone/>
            </a:pPr>
            <a:r>
              <a:rPr lang="en-US" altLang="en-US" sz="2400" i="1" dirty="0"/>
              <a:t>       (for example the length of a coastline)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 for a point set E in R</a:t>
            </a:r>
            <a:r>
              <a:rPr lang="en-US" altLang="en-US" sz="2400" baseline="30000" dirty="0"/>
              <a:t>2  </a:t>
            </a:r>
          </a:p>
          <a:p>
            <a:pPr eaLnBrk="1" hangingPunct="1">
              <a:buFontTx/>
              <a:buNone/>
            </a:pPr>
            <a:endParaRPr lang="en-US" altLang="en-US" sz="2400" baseline="300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645878"/>
              </p:ext>
            </p:extLst>
          </p:nvPr>
        </p:nvGraphicFramePr>
        <p:xfrm>
          <a:off x="6400800" y="3200400"/>
          <a:ext cx="3810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3" imgW="342720" imgH="393480" progId="Equation.3">
                  <p:embed/>
                </p:oleObj>
              </mc:Choice>
              <mc:Fallback>
                <p:oleObj name="Equation" r:id="rId3" imgW="34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200400"/>
                        <a:ext cx="3810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876443"/>
              </p:ext>
            </p:extLst>
          </p:nvPr>
        </p:nvGraphicFramePr>
        <p:xfrm>
          <a:off x="2362200" y="5334000"/>
          <a:ext cx="38862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5" imgW="1803240" imgH="419040" progId="Equation.3">
                  <p:embed/>
                </p:oleObj>
              </mc:Choice>
              <mc:Fallback>
                <p:oleObj name="Equation" r:id="rId5" imgW="1803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334000"/>
                        <a:ext cx="38862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257800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Fractal dimension</a:t>
            </a:r>
          </a:p>
        </p:txBody>
      </p:sp>
    </p:spTree>
    <p:extLst>
      <p:ext uri="{BB962C8B-B14F-4D97-AF65-F5344CB8AC3E}">
        <p14:creationId xmlns:p14="http://schemas.microsoft.com/office/powerpoint/2010/main" val="40384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fractal quantity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091985" cy="914400"/>
          </a:xfr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600"/>
            <a:ext cx="494315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4038600"/>
            <a:ext cx="3512820" cy="13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dimension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057400"/>
            <a:ext cx="634811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457200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                                              D = 2                                   D =  1.7</a:t>
            </a:r>
          </a:p>
        </p:txBody>
      </p:sp>
    </p:spTree>
    <p:extLst>
      <p:ext uri="{BB962C8B-B14F-4D97-AF65-F5344CB8AC3E}">
        <p14:creationId xmlns:p14="http://schemas.microsoft.com/office/powerpoint/2010/main" val="1083734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MFS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543800" cy="1371600"/>
          </a:xfrm>
        </p:spPr>
        <p:txBody>
          <a:bodyPr/>
          <a:lstStyle/>
          <a:p>
            <a:pPr eaLnBrk="1" hangingPunct="1"/>
            <a:r>
              <a:rPr lang="en-US" altLang="en-US" sz="2000"/>
              <a:t>Extension: divide quantity into a discrete number of sets, compute fd for every set -&gt; MFS. e.g. divide intensity [1, 255] into 26 classes.</a:t>
            </a:r>
          </a:p>
        </p:txBody>
      </p:sp>
      <p:pic>
        <p:nvPicPr>
          <p:cNvPr id="56324" name="Picture 6" descr="f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48593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75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MFS is invariant under the bi-</a:t>
            </a:r>
            <a:r>
              <a:rPr lang="en-US" sz="2800" dirty="0" err="1"/>
              <a:t>Lipschitz</a:t>
            </a:r>
            <a:r>
              <a:rPr lang="en-US" sz="2800" dirty="0"/>
              <a:t> transform; basically any smooth function-&gt;</a:t>
            </a:r>
          </a:p>
          <a:p>
            <a:pPr marL="0" indent="0">
              <a:buNone/>
            </a:pPr>
            <a:r>
              <a:rPr lang="en-US" sz="2400" dirty="0"/>
              <a:t>              </a:t>
            </a:r>
            <a:r>
              <a:rPr lang="en-US" sz="2400" dirty="0">
                <a:solidFill>
                  <a:schemeClr val="accent1"/>
                </a:solidFill>
              </a:rPr>
              <a:t>translation, rotation, projective transformation, </a:t>
            </a:r>
            <a:r>
              <a:rPr lang="en-US" sz="2400" dirty="0" err="1">
                <a:solidFill>
                  <a:schemeClr val="accent1"/>
                </a:solidFill>
              </a:rPr>
              <a:t>warpings</a:t>
            </a:r>
            <a:r>
              <a:rPr lang="en-US" sz="2400" dirty="0">
                <a:solidFill>
                  <a:schemeClr val="accent1"/>
                </a:solidFill>
              </a:rPr>
              <a:t> 	of  the surfaces </a:t>
            </a:r>
          </a:p>
          <a:p>
            <a:r>
              <a:rPr lang="en-US" sz="2800" dirty="0"/>
              <a:t>Illumination variance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Consider the  intensity function I(x) piecewise  locally 	linear  : </a:t>
            </a:r>
            <a:r>
              <a:rPr lang="en-US" sz="2400" i="1" dirty="0" err="1">
                <a:solidFill>
                  <a:schemeClr val="accent1"/>
                </a:solidFill>
              </a:rPr>
              <a:t>a</a:t>
            </a:r>
            <a:r>
              <a:rPr lang="en-US" sz="2400" i="1" baseline="-25000" dirty="0" err="1">
                <a:solidFill>
                  <a:schemeClr val="accent1"/>
                </a:solidFill>
              </a:rPr>
              <a:t>k</a:t>
            </a:r>
            <a:r>
              <a:rPr lang="en-US" sz="2400" i="1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i="1" dirty="0">
                <a:solidFill>
                  <a:schemeClr val="accent1"/>
                </a:solidFill>
              </a:rPr>
              <a:t>x</a:t>
            </a:r>
            <a:r>
              <a:rPr lang="en-US" sz="2400" dirty="0">
                <a:solidFill>
                  <a:schemeClr val="accent1"/>
                </a:solidFill>
              </a:rPr>
              <a:t>) + </a:t>
            </a:r>
            <a:r>
              <a:rPr lang="en-US" sz="2400" i="1" dirty="0" err="1">
                <a:solidFill>
                  <a:schemeClr val="accent1"/>
                </a:solidFill>
              </a:rPr>
              <a:t>b</a:t>
            </a:r>
            <a:r>
              <a:rPr lang="en-US" sz="2400" i="1" baseline="-25000" dirty="0" err="1">
                <a:solidFill>
                  <a:schemeClr val="accent1"/>
                </a:solidFill>
              </a:rPr>
              <a:t>k</a:t>
            </a:r>
            <a:r>
              <a:rPr lang="en-US" sz="2400" i="1" baseline="-25000" dirty="0">
                <a:solidFill>
                  <a:schemeClr val="accent1"/>
                </a:solidFill>
              </a:rPr>
              <a:t>   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           MFS defined on edges is invariant 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21814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Basic idea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Multiple MFSs from multiple density functions defined on  different local feature spaces.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Local feature spaces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Zero-mean intensity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Gradient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Laplacian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endParaRPr lang="en-US" altLang="en-US" sz="360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114800" y="4191000"/>
          <a:ext cx="32083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3" imgW="3873240" imgH="647640" progId="">
                  <p:embed/>
                </p:oleObj>
              </mc:Choice>
              <mc:Fallback>
                <p:oleObj name="Equation" r:id="rId3" imgW="387324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191000"/>
                        <a:ext cx="3208338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832225" y="4800600"/>
          <a:ext cx="53117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5" imgW="5448240" imgH="850680" progId="">
                  <p:embed/>
                </p:oleObj>
              </mc:Choice>
              <mc:Fallback>
                <p:oleObj name="Equation" r:id="rId5" imgW="5448240" imgH="85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4800600"/>
                        <a:ext cx="5311775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810000" y="5715000"/>
          <a:ext cx="47815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7" imgW="4292280" imgH="647640" progId="">
                  <p:embed/>
                </p:oleObj>
              </mc:Choice>
              <mc:Fallback>
                <p:oleObj name="Equation" r:id="rId7" imgW="429228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715000"/>
                        <a:ext cx="478155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AutoShape 14"/>
          <p:cNvSpPr>
            <a:spLocks noChangeArrowheads="1"/>
          </p:cNvSpPr>
          <p:nvPr/>
        </p:nvSpPr>
        <p:spPr bwMode="auto">
          <a:xfrm>
            <a:off x="2209800" y="1600200"/>
            <a:ext cx="990600" cy="457200"/>
          </a:xfrm>
          <a:prstGeom prst="wedgeRoundRectCallout">
            <a:avLst>
              <a:gd name="adj1" fmla="val 1921"/>
              <a:gd name="adj2" fmla="val 194792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2" name="AutoShape 15"/>
          <p:cNvSpPr>
            <a:spLocks noChangeArrowheads="1"/>
          </p:cNvSpPr>
          <p:nvPr/>
        </p:nvSpPr>
        <p:spPr bwMode="auto">
          <a:xfrm>
            <a:off x="4114800" y="1981200"/>
            <a:ext cx="2057400" cy="533400"/>
          </a:xfrm>
          <a:prstGeom prst="wedgeRoundRectCallout">
            <a:avLst>
              <a:gd name="adj1" fmla="val 63347"/>
              <a:gd name="adj2" fmla="val 89880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3" name="Text Box 16"/>
          <p:cNvSpPr txBox="1">
            <a:spLocks noChangeArrowheads="1"/>
          </p:cNvSpPr>
          <p:nvPr/>
        </p:nvSpPr>
        <p:spPr bwMode="auto">
          <a:xfrm>
            <a:off x="762000" y="2667000"/>
            <a:ext cx="3290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Spatial distortion invariance</a:t>
            </a:r>
          </a:p>
        </p:txBody>
      </p:sp>
      <p:sp>
        <p:nvSpPr>
          <p:cNvPr id="6154" name="Text Box 17"/>
          <p:cNvSpPr txBox="1">
            <a:spLocks noChangeArrowheads="1"/>
          </p:cNvSpPr>
          <p:nvPr/>
        </p:nvSpPr>
        <p:spPr bwMode="auto">
          <a:xfrm>
            <a:off x="4648200" y="2667000"/>
            <a:ext cx="2698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Illumination invariance</a:t>
            </a:r>
          </a:p>
        </p:txBody>
      </p:sp>
    </p:spTree>
    <p:extLst>
      <p:ext uri="{BB962C8B-B14F-4D97-AF65-F5344CB8AC3E}">
        <p14:creationId xmlns:p14="http://schemas.microsoft.com/office/powerpoint/2010/main" val="20725612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View-point invariance</a:t>
            </a:r>
          </a:p>
        </p:txBody>
      </p:sp>
      <p:pic>
        <p:nvPicPr>
          <p:cNvPr id="57347" name="Picture 3" descr="tree1p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tree2p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tree3p_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68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bulrush1_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bulrush2p_s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 descr="bulrush3p_s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9" descr="grassland1p_s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Picture 10" descr="grassland2p_s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Picture 11" descr="grassland3_s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62000" y="21336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914400" y="53340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838200" y="3733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Bulrush</a:t>
            </a:r>
          </a:p>
        </p:txBody>
      </p:sp>
    </p:spTree>
    <p:extLst>
      <p:ext uri="{BB962C8B-B14F-4D97-AF65-F5344CB8AC3E}">
        <p14:creationId xmlns:p14="http://schemas.microsoft.com/office/powerpoint/2010/main" val="15170376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2) Synthesis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739900"/>
            <a:ext cx="8305800" cy="47371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760296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(cont’)</a:t>
            </a:r>
          </a:p>
        </p:txBody>
      </p:sp>
      <p:pic>
        <p:nvPicPr>
          <p:cNvPr id="58371" name="Picture 3" descr="dx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6294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029200" y="45720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19400" y="4191000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Brush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4953000" y="19812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8375" name="AutoShape 7"/>
          <p:cNvSpPr>
            <a:spLocks noChangeArrowheads="1"/>
          </p:cNvSpPr>
          <p:nvPr/>
        </p:nvSpPr>
        <p:spPr bwMode="auto">
          <a:xfrm>
            <a:off x="2743200" y="4191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6" name="AutoShape 8"/>
          <p:cNvSpPr>
            <a:spLocks noChangeArrowheads="1"/>
          </p:cNvSpPr>
          <p:nvPr/>
        </p:nvSpPr>
        <p:spPr bwMode="auto">
          <a:xfrm>
            <a:off x="4953000" y="4572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7" name="AutoShape 9"/>
          <p:cNvSpPr>
            <a:spLocks noChangeArrowheads="1"/>
          </p:cNvSpPr>
          <p:nvPr/>
        </p:nvSpPr>
        <p:spPr bwMode="auto">
          <a:xfrm>
            <a:off x="4876800" y="19812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V="1">
            <a:off x="3276600" y="3429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 flipV="1">
            <a:off x="4953000" y="3657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4876800" y="24384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2895600" y="59436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92227332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Surface deformation invariance</a:t>
            </a:r>
          </a:p>
        </p:txBody>
      </p:sp>
      <p:pic>
        <p:nvPicPr>
          <p:cNvPr id="59395" name="Picture 3" descr="tree1surf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981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 descr="tree1surf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14800"/>
            <a:ext cx="2459038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tree1surf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1115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tree1surf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800"/>
            <a:ext cx="3081338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tree1surf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25415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 descr="tree1surf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14800"/>
            <a:ext cx="2001838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91123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(cont’)</a:t>
            </a:r>
          </a:p>
        </p:txBody>
      </p:sp>
      <p:pic>
        <p:nvPicPr>
          <p:cNvPr id="60419" name="Picture 3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2971800" y="57912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627117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ar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4400"/>
            <a:ext cx="76025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6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42925"/>
            <a:ext cx="36576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1905000"/>
            <a:ext cx="140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UIUC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9400" y="4495800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UMD </a:t>
            </a:r>
          </a:p>
          <a:p>
            <a:r>
              <a:rPr lang="en-US" dirty="0" err="1"/>
              <a:t>highresolution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438376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Comparison of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2800"/>
              <a:t>UIUC dataset (1000 images, 40 class)</a:t>
            </a:r>
          </a:p>
        </p:txBody>
      </p:sp>
      <p:pic>
        <p:nvPicPr>
          <p:cNvPr id="62468" name="Picture 4" descr="new_class_m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36576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 Box 9"/>
          <p:cNvSpPr txBox="1">
            <a:spLocks noChangeArrowheads="1"/>
          </p:cNvSpPr>
          <p:nvPr/>
        </p:nvSpPr>
        <p:spPr bwMode="auto">
          <a:xfrm>
            <a:off x="1600200" y="5105400"/>
            <a:ext cx="2722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Zisserman et al (2003)</a:t>
            </a:r>
          </a:p>
        </p:txBody>
      </p:sp>
      <p:sp>
        <p:nvSpPr>
          <p:cNvPr id="62470" name="Text Box 10"/>
          <p:cNvSpPr txBox="1">
            <a:spLocks noChangeArrowheads="1"/>
          </p:cNvSpPr>
          <p:nvPr/>
        </p:nvSpPr>
        <p:spPr bwMode="auto">
          <a:xfrm>
            <a:off x="1600200" y="556260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Ponce et al (2004)</a:t>
            </a:r>
          </a:p>
        </p:txBody>
      </p:sp>
      <p:sp>
        <p:nvSpPr>
          <p:cNvPr id="62471" name="Text Box 11"/>
          <p:cNvSpPr txBox="1">
            <a:spLocks noChangeArrowheads="1"/>
          </p:cNvSpPr>
          <p:nvPr/>
        </p:nvSpPr>
        <p:spPr bwMode="auto">
          <a:xfrm>
            <a:off x="5638800" y="5105400"/>
            <a:ext cx="3309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single-density func</a:t>
            </a:r>
            <a:r>
              <a:rPr lang="en-US" altLang="en-US" sz="1800"/>
              <a:t>.</a:t>
            </a:r>
          </a:p>
        </p:txBody>
      </p:sp>
      <p:sp>
        <p:nvSpPr>
          <p:cNvPr id="62472" name="Text Box 12"/>
          <p:cNvSpPr txBox="1">
            <a:spLocks noChangeArrowheads="1"/>
          </p:cNvSpPr>
          <p:nvPr/>
        </p:nvSpPr>
        <p:spPr bwMode="auto">
          <a:xfrm>
            <a:off x="5638800" y="5562600"/>
            <a:ext cx="318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multi-density func.</a:t>
            </a:r>
          </a:p>
        </p:txBody>
      </p:sp>
      <p:sp>
        <p:nvSpPr>
          <p:cNvPr id="62473" name="Text Box 13"/>
          <p:cNvSpPr txBox="1">
            <a:spLocks noChangeArrowheads="1"/>
          </p:cNvSpPr>
          <p:nvPr/>
        </p:nvSpPr>
        <p:spPr bwMode="auto">
          <a:xfrm>
            <a:off x="5715000" y="2895600"/>
            <a:ext cx="2982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Classification rate</a:t>
            </a:r>
          </a:p>
          <a:p>
            <a:pPr eaLnBrk="1" hangingPunct="1"/>
            <a:r>
              <a:rPr lang="en-US" altLang="en-US"/>
              <a:t>            vs</a:t>
            </a:r>
          </a:p>
          <a:p>
            <a:pPr eaLnBrk="1" hangingPunct="1"/>
            <a:r>
              <a:rPr lang="en-US" altLang="en-US"/>
              <a:t>Training sample size</a:t>
            </a:r>
          </a:p>
        </p:txBody>
      </p:sp>
      <p:sp>
        <p:nvSpPr>
          <p:cNvPr id="62474" name="Line 14"/>
          <p:cNvSpPr>
            <a:spLocks noChangeShapeType="1"/>
          </p:cNvSpPr>
          <p:nvPr/>
        </p:nvSpPr>
        <p:spPr bwMode="auto">
          <a:xfrm>
            <a:off x="685800" y="5791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5" name="Oval 15"/>
          <p:cNvSpPr>
            <a:spLocks noChangeArrowheads="1"/>
          </p:cNvSpPr>
          <p:nvPr/>
        </p:nvSpPr>
        <p:spPr bwMode="auto">
          <a:xfrm>
            <a:off x="9144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6" name="Oval 16"/>
          <p:cNvSpPr>
            <a:spLocks noChangeArrowheads="1"/>
          </p:cNvSpPr>
          <p:nvPr/>
        </p:nvSpPr>
        <p:spPr bwMode="auto">
          <a:xfrm>
            <a:off x="12192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7" name="Line 23"/>
          <p:cNvSpPr>
            <a:spLocks noChangeShapeType="1"/>
          </p:cNvSpPr>
          <p:nvPr/>
        </p:nvSpPr>
        <p:spPr bwMode="auto">
          <a:xfrm>
            <a:off x="762000" y="52578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2478" name="Group 28"/>
          <p:cNvGrpSpPr>
            <a:grpSpLocks noChangeAspect="1"/>
          </p:cNvGrpSpPr>
          <p:nvPr/>
        </p:nvGrpSpPr>
        <p:grpSpPr bwMode="auto">
          <a:xfrm>
            <a:off x="914400" y="5210175"/>
            <a:ext cx="119063" cy="119063"/>
            <a:chOff x="336" y="2496"/>
            <a:chExt cx="192" cy="192"/>
          </a:xfrm>
        </p:grpSpPr>
        <p:sp>
          <p:nvSpPr>
            <p:cNvPr id="62492" name="Line 24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3" name="Line 25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4" name="Line 26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5" name="Line 27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479" name="Group 29"/>
          <p:cNvGrpSpPr>
            <a:grpSpLocks noChangeAspect="1"/>
          </p:cNvGrpSpPr>
          <p:nvPr/>
        </p:nvGrpSpPr>
        <p:grpSpPr bwMode="auto">
          <a:xfrm>
            <a:off x="1219200" y="5210175"/>
            <a:ext cx="119063" cy="119063"/>
            <a:chOff x="336" y="2496"/>
            <a:chExt cx="192" cy="192"/>
          </a:xfrm>
        </p:grpSpPr>
        <p:sp>
          <p:nvSpPr>
            <p:cNvPr id="62488" name="Line 30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9" name="Line 31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0" name="Line 32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1" name="Line 33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80" name="Line 36"/>
          <p:cNvSpPr>
            <a:spLocks noChangeShapeType="1"/>
          </p:cNvSpPr>
          <p:nvPr/>
        </p:nvSpPr>
        <p:spPr bwMode="auto">
          <a:xfrm>
            <a:off x="4419600" y="5334000"/>
            <a:ext cx="1066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1" name="Line 38"/>
          <p:cNvSpPr>
            <a:spLocks noChangeShapeType="1"/>
          </p:cNvSpPr>
          <p:nvPr/>
        </p:nvSpPr>
        <p:spPr bwMode="auto">
          <a:xfrm>
            <a:off x="4419600" y="5791200"/>
            <a:ext cx="10668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2" name="AutoShape 39"/>
          <p:cNvSpPr>
            <a:spLocks noChangeAspect="1" noChangeArrowheads="1"/>
          </p:cNvSpPr>
          <p:nvPr/>
        </p:nvSpPr>
        <p:spPr bwMode="auto">
          <a:xfrm>
            <a:off x="4648200" y="5257800"/>
            <a:ext cx="120650" cy="7302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3" name="AutoShape 42"/>
          <p:cNvSpPr>
            <a:spLocks noChangeAspect="1" noChangeArrowheads="1"/>
          </p:cNvSpPr>
          <p:nvPr/>
        </p:nvSpPr>
        <p:spPr bwMode="auto">
          <a:xfrm flipV="1">
            <a:off x="46482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4" name="Rectangle 43"/>
          <p:cNvSpPr>
            <a:spLocks noChangeAspect="1" noChangeArrowheads="1"/>
          </p:cNvSpPr>
          <p:nvPr/>
        </p:nvSpPr>
        <p:spPr bwMode="auto">
          <a:xfrm>
            <a:off x="4648200" y="5730875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5" name="Rectangle 44"/>
          <p:cNvSpPr>
            <a:spLocks noChangeAspect="1" noChangeArrowheads="1"/>
          </p:cNvSpPr>
          <p:nvPr/>
        </p:nvSpPr>
        <p:spPr bwMode="auto">
          <a:xfrm>
            <a:off x="5029200" y="5715000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6" name="AutoShape 48"/>
          <p:cNvSpPr>
            <a:spLocks noChangeAspect="1" noChangeArrowheads="1"/>
          </p:cNvSpPr>
          <p:nvPr/>
        </p:nvSpPr>
        <p:spPr bwMode="auto">
          <a:xfrm flipV="1">
            <a:off x="51054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7" name="AutoShape 49"/>
          <p:cNvSpPr>
            <a:spLocks noChangeAspect="1" noChangeArrowheads="1"/>
          </p:cNvSpPr>
          <p:nvPr/>
        </p:nvSpPr>
        <p:spPr bwMode="auto">
          <a:xfrm>
            <a:off x="5105400" y="52578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7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MFS on SIFT-like </a:t>
            </a:r>
            <a:r>
              <a:rPr lang="en-US" dirty="0" err="1"/>
              <a:t>textons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0442"/>
              </p:ext>
            </p:extLst>
          </p:nvPr>
        </p:nvGraphicFramePr>
        <p:xfrm>
          <a:off x="1447800" y="1223962"/>
          <a:ext cx="2917825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Acrobat Document" r:id="rId3" imgW="2918385" imgH="2636495" progId="AcroExch.Document.7">
                  <p:embed/>
                </p:oleObj>
              </mc:Choice>
              <mc:Fallback>
                <p:oleObj name="Acrobat Document" r:id="rId3" imgW="2918385" imgH="263649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223962"/>
                        <a:ext cx="2917825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" y="6032500"/>
            <a:ext cx="754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Code available at: http://www.cfar.umd.edu/~fer/website-texture/texture.htm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34" y="3927475"/>
            <a:ext cx="2914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5000" y="2209800"/>
            <a:ext cx="234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 histograms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4267200"/>
            <a:ext cx="28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to motion texture</a:t>
            </a:r>
          </a:p>
        </p:txBody>
      </p:sp>
    </p:spTree>
    <p:extLst>
      <p:ext uri="{BB962C8B-B14F-4D97-AF65-F5344CB8AC3E}">
        <p14:creationId xmlns:p14="http://schemas.microsoft.com/office/powerpoint/2010/main" val="2874970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90" y="2735253"/>
            <a:ext cx="503879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uses of texture in vision: analysis</a:t>
            </a:r>
          </a:p>
        </p:txBody>
      </p:sp>
    </p:spTree>
    <p:extLst>
      <p:ext uri="{BB962C8B-B14F-4D97-AF65-F5344CB8AC3E}">
        <p14:creationId xmlns:p14="http://schemas.microsoft.com/office/powerpoint/2010/main" val="1066921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524000"/>
            <a:ext cx="6438900" cy="408622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6248400" y="58674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3607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915951"/>
            <a:ext cx="3124200" cy="4525963"/>
          </a:xfrm>
        </p:spPr>
        <p:txBody>
          <a:bodyPr/>
          <a:lstStyle/>
          <a:p>
            <a:pPr marL="0">
              <a:buNone/>
            </a:pPr>
            <a:r>
              <a:rPr lang="en-US" sz="2800" dirty="0"/>
              <a:t>Texture features for image retrieval</a:t>
            </a:r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33423" r="21094" b="4043"/>
          <a:stretch>
            <a:fillRect/>
          </a:stretch>
        </p:blipFill>
        <p:spPr bwMode="auto">
          <a:xfrm>
            <a:off x="304800" y="763551"/>
            <a:ext cx="548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47674" y="543721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Y.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Rubner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C.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Tomasi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and L. J.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Guibas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The earth mover's distance as a metric for image retrieval. </a:t>
            </a:r>
            <a:r>
              <a: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International Journal of Computer Vision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40(2):99-121, November 2000,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K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362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Texture for Scene classification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643063"/>
            <a:ext cx="62198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640138" y="6396038"/>
            <a:ext cx="5503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TextonBoost (Shotton et al. 2009 IJCV)</a:t>
            </a:r>
          </a:p>
        </p:txBody>
      </p:sp>
    </p:spTree>
    <p:extLst>
      <p:ext uri="{BB962C8B-B14F-4D97-AF65-F5344CB8AC3E}">
        <p14:creationId xmlns:p14="http://schemas.microsoft.com/office/powerpoint/2010/main" val="1181027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0" y="0"/>
            <a:ext cx="6708763" cy="6837405"/>
            <a:chOff x="304800" y="-304800"/>
            <a:chExt cx="9269481" cy="9447225"/>
          </a:xfrm>
        </p:grpSpPr>
        <p:pic>
          <p:nvPicPr>
            <p:cNvPr id="5355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507" t="20889" r="781" b="11186"/>
            <a:stretch>
              <a:fillRect/>
            </a:stretch>
          </p:blipFill>
          <p:spPr bwMode="auto">
            <a:xfrm>
              <a:off x="336492" y="4341825"/>
              <a:ext cx="9237789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5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1563" r="2344" b="11590"/>
            <a:stretch>
              <a:fillRect/>
            </a:stretch>
          </p:blipFill>
          <p:spPr bwMode="auto">
            <a:xfrm>
              <a:off x="304800" y="-304800"/>
              <a:ext cx="9067800" cy="472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6616728" y="946116"/>
            <a:ext cx="2527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Characterizing scene categories by texture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16728" y="3282948"/>
            <a:ext cx="474669" cy="35750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345" y="4935801"/>
            <a:ext cx="208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L. W.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Renninger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and J.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Malik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 When is scene identification just texture recognition? Vision Research 44 (2004) 2301–2311</a:t>
            </a:r>
          </a:p>
        </p:txBody>
      </p:sp>
    </p:spTree>
    <p:extLst>
      <p:ext uri="{BB962C8B-B14F-4D97-AF65-F5344CB8AC3E}">
        <p14:creationId xmlns:p14="http://schemas.microsoft.com/office/powerpoint/2010/main" val="2809816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Texture Synthesis </a:t>
            </a:r>
            <a:r>
              <a:rPr lang="en-US" altLang="en-US" sz="3400" dirty="0">
                <a:hlinkClick r:id="rId2"/>
              </a:rPr>
              <a:t>[</a:t>
            </a:r>
            <a:r>
              <a:rPr lang="en-US" altLang="en-US" sz="3400" dirty="0" err="1">
                <a:hlinkClick r:id="rId2"/>
              </a:rPr>
              <a:t>Efros</a:t>
            </a:r>
            <a:r>
              <a:rPr lang="en-US" altLang="en-US" sz="3400" dirty="0">
                <a:hlinkClick r:id="rId2"/>
              </a:rPr>
              <a:t> &amp; Leung, ICCV 99]</a:t>
            </a:r>
            <a:endParaRPr lang="en-US" altLang="en-US" sz="34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447800" y="2590800"/>
            <a:ext cx="6400800" cy="3619500"/>
            <a:chOff x="432" y="480"/>
            <a:chExt cx="4653" cy="3627"/>
          </a:xfrm>
        </p:grpSpPr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" y="816"/>
              <a:ext cx="957" cy="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" y="824"/>
              <a:ext cx="925" cy="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392" y="1753"/>
              <a:ext cx="237" cy="237"/>
            </a:xfrm>
            <a:custGeom>
              <a:avLst/>
              <a:gdLst>
                <a:gd name="T0" fmla="*/ 787 w 1051"/>
                <a:gd name="T1" fmla="*/ 0 h 1051"/>
                <a:gd name="T2" fmla="*/ 263 w 1051"/>
                <a:gd name="T3" fmla="*/ 0 h 1051"/>
                <a:gd name="T4" fmla="*/ 263 w 1051"/>
                <a:gd name="T5" fmla="*/ 787 h 1051"/>
                <a:gd name="T6" fmla="*/ 0 w 1051"/>
                <a:gd name="T7" fmla="*/ 787 h 1051"/>
                <a:gd name="T8" fmla="*/ 525 w 1051"/>
                <a:gd name="T9" fmla="*/ 1050 h 1051"/>
                <a:gd name="T10" fmla="*/ 1050 w 1051"/>
                <a:gd name="T11" fmla="*/ 787 h 1051"/>
                <a:gd name="T12" fmla="*/ 787 w 1051"/>
                <a:gd name="T13" fmla="*/ 787 h 1051"/>
                <a:gd name="T14" fmla="*/ 787 w 1051"/>
                <a:gd name="T15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3984" y="1776"/>
              <a:ext cx="237" cy="227"/>
            </a:xfrm>
            <a:custGeom>
              <a:avLst/>
              <a:gdLst>
                <a:gd name="T0" fmla="*/ 787 w 1051"/>
                <a:gd name="T1" fmla="*/ 0 h 1006"/>
                <a:gd name="T2" fmla="*/ 263 w 1051"/>
                <a:gd name="T3" fmla="*/ 0 h 1006"/>
                <a:gd name="T4" fmla="*/ 263 w 1051"/>
                <a:gd name="T5" fmla="*/ 754 h 1006"/>
                <a:gd name="T6" fmla="*/ 0 w 1051"/>
                <a:gd name="T7" fmla="*/ 754 h 1006"/>
                <a:gd name="T8" fmla="*/ 525 w 1051"/>
                <a:gd name="T9" fmla="*/ 1005 h 1006"/>
                <a:gd name="T10" fmla="*/ 1050 w 1051"/>
                <a:gd name="T11" fmla="*/ 754 h 1006"/>
                <a:gd name="T12" fmla="*/ 787 w 1051"/>
                <a:gd name="T13" fmla="*/ 754 h 1006"/>
                <a:gd name="T14" fmla="*/ 787 w 1051"/>
                <a:gd name="T15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06">
                  <a:moveTo>
                    <a:pt x="787" y="0"/>
                  </a:moveTo>
                  <a:lnTo>
                    <a:pt x="263" y="0"/>
                  </a:lnTo>
                  <a:lnTo>
                    <a:pt x="263" y="754"/>
                  </a:lnTo>
                  <a:lnTo>
                    <a:pt x="0" y="754"/>
                  </a:lnTo>
                  <a:lnTo>
                    <a:pt x="525" y="1005"/>
                  </a:lnTo>
                  <a:lnTo>
                    <a:pt x="1050" y="754"/>
                  </a:lnTo>
                  <a:lnTo>
                    <a:pt x="787" y="754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1201" y="480"/>
              <a:ext cx="133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3782" y="480"/>
              <a:ext cx="134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385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338263" y="1271588"/>
          <a:ext cx="170973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Bitmap Image" r:id="rId5" imgW="828791" imgH="885949" progId="Paint.Picture">
                  <p:embed/>
                </p:oleObj>
              </mc:Choice>
              <mc:Fallback>
                <p:oleObj name="Bitmap Image" r:id="rId5" imgW="828791" imgH="8859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1271588"/>
                        <a:ext cx="170973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Synthesizing One Pixel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147763" y="3100388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138363" y="23431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90725" y="165735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4271963"/>
            <a:ext cx="8534400" cy="2357437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What is                                                                           ?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Find all the windows in the image that match the neighborhood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consider only pixels in the neighborhood that are already filled in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To synthesize </a:t>
            </a:r>
            <a:r>
              <a:rPr lang="en-GB" altLang="en-US" sz="2400" b="1"/>
              <a:t>x</a:t>
            </a:r>
            <a:endParaRPr lang="en-GB" altLang="en-US" sz="2400"/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pick one matching window at random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assign </a:t>
            </a:r>
            <a:r>
              <a:rPr lang="en-GB" altLang="en-US" sz="2000" b="1"/>
              <a:t>x</a:t>
            </a:r>
            <a:r>
              <a:rPr lang="en-GB" altLang="en-US" sz="2000"/>
              <a:t> to be the center pixel of that window</a:t>
            </a:r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1757363" y="21145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3357563" y="2601913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3205163" y="1957388"/>
            <a:ext cx="1589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5414963" y="1143000"/>
          <a:ext cx="2486025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Bitmap Image" r:id="rId7" imgW="1647619" imgH="1600000" progId="Paint.Picture">
                  <p:embed/>
                </p:oleObj>
              </mc:Choice>
              <mc:Fallback>
                <p:oleObj name="Bitmap Image" r:id="rId7" imgW="1647619" imgH="16000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1143000"/>
                        <a:ext cx="2486025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6324600" y="6858000"/>
            <a:ext cx="381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endParaRPr lang="en-US" altLang="en-US" sz="1800" b="1"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32786" name="Picture 1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19600"/>
            <a:ext cx="50292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35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1143000"/>
            <a:ext cx="2486025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766763" y="76200"/>
            <a:ext cx="8224837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Really Synthesizing One Pixel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676400"/>
            <a:ext cx="1335087" cy="1365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-18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300163" y="3128963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4648200" y="26670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2438400" y="2443163"/>
            <a:ext cx="300038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2214563" y="1757363"/>
            <a:ext cx="300037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352800" y="2778125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1524000" y="205740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152400" y="4191000"/>
            <a:ext cx="8686800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An exact neighbourhood match might not be present</a:t>
            </a:r>
          </a:p>
          <a:p>
            <a:pPr lvl="1">
              <a:spcBef>
                <a:spcPts val="700"/>
              </a:spcBef>
            </a:pPr>
            <a:r>
              <a:rPr lang="en-GB" altLang="en-US"/>
              <a:t>So we find the </a:t>
            </a:r>
            <a:r>
              <a:rPr lang="en-GB" altLang="en-US" b="1"/>
              <a:t>best</a:t>
            </a:r>
            <a:r>
              <a:rPr lang="en-GB" altLang="en-US"/>
              <a:t> matches using SSD error and randomly choose between them, preferring better matches with higher probability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3200400" y="2133600"/>
            <a:ext cx="158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AutoShape 17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001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152400"/>
            <a:ext cx="8224837" cy="7572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normAutofit fontScale="90000"/>
          </a:bodyPr>
          <a:lstStyle/>
          <a:p>
            <a:pPr>
              <a:spcBef>
                <a:spcPts val="513"/>
              </a:spcBef>
            </a:pPr>
            <a:r>
              <a:rPr lang="en-GB" altLang="en-US"/>
              <a:t>Growing Texture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28600" y="4267200"/>
            <a:ext cx="8686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Starting from the initial image,  “grow” the texture one pixel at a time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pic>
        <p:nvPicPr>
          <p:cNvPr id="37893" name="Picture 5" descr="st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2439988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AutoShape 9"/>
          <p:cNvSpPr>
            <a:spLocks noChangeArrowheads="1"/>
          </p:cNvSpPr>
          <p:nvPr/>
        </p:nvSpPr>
        <p:spPr bwMode="auto">
          <a:xfrm>
            <a:off x="58674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53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Window Size Controls Regularity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6550"/>
            <a:ext cx="236220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84663"/>
            <a:ext cx="3048000" cy="2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95488"/>
            <a:ext cx="3048000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1066800" cy="10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3810000" y="2590800"/>
            <a:ext cx="838200" cy="762000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3810000" y="2590800"/>
            <a:ext cx="6096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3810000" y="2590800"/>
            <a:ext cx="457200" cy="457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810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 flipH="1">
            <a:off x="1371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4038600" y="3048000"/>
            <a:ext cx="0" cy="13716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>
            <a:off x="4267200" y="3200400"/>
            <a:ext cx="1828800" cy="12192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>
            <a:off x="4648200" y="2971800"/>
            <a:ext cx="1371600" cy="1524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7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GB" altLang="en-US"/>
              <a:t>More Synthesis Results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0225"/>
            <a:ext cx="914400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8425"/>
            <a:ext cx="2133600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68425"/>
            <a:ext cx="2132013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368425"/>
            <a:ext cx="2132012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68425"/>
            <a:ext cx="2133600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78225"/>
            <a:ext cx="8382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4025"/>
            <a:ext cx="24384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4025"/>
            <a:ext cx="24384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64025"/>
            <a:ext cx="237013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1219200" y="3505200"/>
            <a:ext cx="332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Arial" charset="0"/>
              </a:rPr>
              <a:t>Increasing window size</a:t>
            </a:r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72000" y="3770313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8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E:\class\figures\barrel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87285"/>
            <a:ext cx="4067175" cy="53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Text Box 1028"/>
          <p:cNvSpPr txBox="1">
            <a:spLocks noChangeArrowheads="1"/>
          </p:cNvSpPr>
          <p:nvPr/>
        </p:nvSpPr>
        <p:spPr bwMode="auto">
          <a:xfrm>
            <a:off x="1600200" y="6400800"/>
            <a:ext cx="654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Gradient in the spacing of the barrels (Gibson 1957)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2014" y="375501"/>
            <a:ext cx="350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provides shape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62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26" descr="E:\class\figures\corrid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51000"/>
            <a:ext cx="6286500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1027"/>
          <p:cNvSpPr txBox="1">
            <a:spLocks noChangeArrowheads="1"/>
          </p:cNvSpPr>
          <p:nvPr/>
        </p:nvSpPr>
        <p:spPr bwMode="auto">
          <a:xfrm>
            <a:off x="685800" y="5486400"/>
            <a:ext cx="7710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Texture gradient associated to converging lines (Gibson1957)</a:t>
            </a:r>
          </a:p>
        </p:txBody>
      </p:sp>
    </p:spTree>
    <p:extLst>
      <p:ext uri="{BB962C8B-B14F-4D97-AF65-F5344CB8AC3E}">
        <p14:creationId xmlns:p14="http://schemas.microsoft.com/office/powerpoint/2010/main" val="315596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from texture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Classic formulation: Given a single image of a textured surface, estimate the shape of the observed surface from the distortion of the texture created by the imaging process</a:t>
            </a:r>
          </a:p>
          <a:p>
            <a:r>
              <a:rPr lang="en-US" sz="2800" dirty="0"/>
              <a:t>Approaches estimate plane parameters,</a:t>
            </a:r>
          </a:p>
          <a:p>
            <a:pPr marL="0" indent="0">
              <a:buNone/>
            </a:pPr>
            <a:r>
              <a:rPr lang="en-US" sz="2800" dirty="0"/>
              <a:t>     Require restrictive assumptions on the texture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isotropy  (same distribution in every direction) and  orthographic projection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Homogeneity (every texture window is same)</a:t>
            </a:r>
          </a:p>
        </p:txBody>
      </p:sp>
    </p:spTree>
    <p:extLst>
      <p:ext uri="{BB962C8B-B14F-4D97-AF65-F5344CB8AC3E}">
        <p14:creationId xmlns:p14="http://schemas.microsoft.com/office/powerpoint/2010/main" val="2126579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L = k (\frac{1}{\delta})^D&#10;$$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\log L = \log (\frac{1}{\delta}) \cdot D + \log k&#10;$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D = \lim_{\delta \rightarrow \infty}  \frac{\log L }{\log \frac{1}{\delta}} 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1639</Words>
  <Application>Microsoft Office PowerPoint</Application>
  <PresentationFormat>On-screen Show (4:3)</PresentationFormat>
  <Paragraphs>281</Paragraphs>
  <Slides>66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Times</vt:lpstr>
      <vt:lpstr>Times New Roman</vt:lpstr>
      <vt:lpstr>Wingdings</vt:lpstr>
      <vt:lpstr>Office Theme</vt:lpstr>
      <vt:lpstr>Equation</vt:lpstr>
      <vt:lpstr>Acrobat Document</vt:lpstr>
      <vt:lpstr>Bitmap Image</vt:lpstr>
      <vt:lpstr>Texture</vt:lpstr>
      <vt:lpstr>PowerPoint Presentation</vt:lpstr>
      <vt:lpstr>Applications</vt:lpstr>
      <vt:lpstr>Issues: 1) Discrimination/Analysis</vt:lpstr>
      <vt:lpstr>2) Synthesis</vt:lpstr>
      <vt:lpstr>Texture for Scene classification</vt:lpstr>
      <vt:lpstr>PowerPoint Presentation</vt:lpstr>
      <vt:lpstr>PowerPoint Presentation</vt:lpstr>
      <vt:lpstr>Shape from texture</vt:lpstr>
      <vt:lpstr>PowerPoint Presentation</vt:lpstr>
      <vt:lpstr>Texture description for recognition</vt:lpstr>
      <vt:lpstr>Why computing texture?</vt:lpstr>
      <vt:lpstr>Overview</vt:lpstr>
      <vt:lpstr>Local descriptors: motivation</vt:lpstr>
      <vt:lpstr>Example (Forsyth &amp; Ponce)</vt:lpstr>
      <vt:lpstr>PowerPoint Presentation</vt:lpstr>
      <vt:lpstr>What are Right Filters?</vt:lpstr>
      <vt:lpstr>What are Right Filters?</vt:lpstr>
      <vt:lpstr>Blob detector</vt:lpstr>
      <vt:lpstr>Center Surround filter </vt:lpstr>
      <vt:lpstr>Blob filter</vt:lpstr>
      <vt:lpstr>Efficient implementation</vt:lpstr>
      <vt:lpstr>Multivariate Gaussian</vt:lpstr>
      <vt:lpstr>Difference of Gaussian Filters</vt:lpstr>
      <vt:lpstr>Spots and Oriented Bars (Malik and Perona)</vt:lpstr>
      <vt:lpstr>PowerPoint Presentation</vt:lpstr>
      <vt:lpstr>PowerPoint Presentation</vt:lpstr>
      <vt:lpstr>Filter banks</vt:lpstr>
      <vt:lpstr>Filter banks</vt:lpstr>
      <vt:lpstr>Gabor Filters</vt:lpstr>
      <vt:lpstr>Gabor filters are examples of Wavelets</vt:lpstr>
      <vt:lpstr>Global: descriptions</vt:lpstr>
      <vt:lpstr>Global description: Simplest Texture Discrimination</vt:lpstr>
      <vt:lpstr>High-dimensional features</vt:lpstr>
      <vt:lpstr>2. Learning the visual vocabulary</vt:lpstr>
      <vt:lpstr>2. Learning the visual vocabulary</vt:lpstr>
      <vt:lpstr>Example of texton dictionary </vt:lpstr>
      <vt:lpstr>Texture recognition</vt:lpstr>
      <vt:lpstr>PowerPoint Presentation</vt:lpstr>
      <vt:lpstr>Different approaches</vt:lpstr>
      <vt:lpstr>Viewpoint invariant texture description </vt:lpstr>
      <vt:lpstr>Multi-fractal spectrum (MFS) texture signature</vt:lpstr>
      <vt:lpstr>Fractal dimension</vt:lpstr>
      <vt:lpstr>Idea of fractal quantity</vt:lpstr>
      <vt:lpstr>Fractal dimension</vt:lpstr>
      <vt:lpstr>MFS</vt:lpstr>
      <vt:lpstr>Invariance </vt:lpstr>
      <vt:lpstr>Basic idea</vt:lpstr>
      <vt:lpstr>View-point invariance</vt:lpstr>
      <vt:lpstr>(cont’)</vt:lpstr>
      <vt:lpstr>Surface deformation invariance</vt:lpstr>
      <vt:lpstr>(cont’)</vt:lpstr>
      <vt:lpstr>PowerPoint Presentation</vt:lpstr>
      <vt:lpstr>PowerPoint Presentation</vt:lpstr>
      <vt:lpstr>Comparison of classification</vt:lpstr>
      <vt:lpstr>MFS on SIFT-like textons</vt:lpstr>
      <vt:lpstr>Example uses of texture in vision: analysis</vt:lpstr>
      <vt:lpstr>Classifying materials, “stuff”</vt:lpstr>
      <vt:lpstr>PowerPoint Presentation</vt:lpstr>
      <vt:lpstr>PowerPoint Presentation</vt:lpstr>
      <vt:lpstr>Texture Synthesis [Efros &amp; Leung, ICCV 99]</vt:lpstr>
      <vt:lpstr>Synthesizing One Pixel</vt:lpstr>
      <vt:lpstr>Really Synthesizing One Pixel</vt:lpstr>
      <vt:lpstr>Growing Texture</vt:lpstr>
      <vt:lpstr>Window Size Controls Regularity</vt:lpstr>
      <vt:lpstr>More Synthesis Results</vt:lpstr>
    </vt:vector>
  </TitlesOfParts>
  <Company>UMIACS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</dc:title>
  <dc:creator>fer</dc:creator>
  <cp:lastModifiedBy>Cornelia Fermuller</cp:lastModifiedBy>
  <cp:revision>45</cp:revision>
  <dcterms:created xsi:type="dcterms:W3CDTF">2014-01-21T17:15:59Z</dcterms:created>
  <dcterms:modified xsi:type="dcterms:W3CDTF">2019-04-04T14:14:50Z</dcterms:modified>
</cp:coreProperties>
</file>